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549"/>
    <a:srgbClr val="EF45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9C318B-4CBC-CA4E-8E3D-F575B619146F}" v="7" dt="2022-09-22T17:17:33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3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D48521E-2056-523A-F26A-57BE6E82E0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6778" y="953537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/>
              <a:t>Race, marital/family status, language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3B2F34FC-AE2E-F1FA-9AFC-6BEC75D406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6778" y="1236995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/>
              <a:t>Formal/informal education level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1CF86BD-F9B5-EF19-43D7-BC67EA1470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26778" y="1515554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/>
              <a:t>Industry, experience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8E36C8C1-8F68-5404-50D4-1BB662184B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6778" y="1788057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/>
              <a:t>Compensation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1FC07AA0-E5AC-DBB8-03B9-014A9603B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94210" y="2647957"/>
            <a:ext cx="3524263" cy="1839264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/>
              <a:t>Purpose for interactions with the solution</a:t>
            </a:r>
          </a:p>
          <a:p>
            <a:pPr lvl="0"/>
            <a:r>
              <a:rPr lang="en-US"/>
              <a:t>General frequent or infrequent work action executed to achieve their goals</a:t>
            </a:r>
          </a:p>
          <a:p>
            <a:pPr lvl="0"/>
            <a:r>
              <a:rPr lang="en-US"/>
              <a:t>Typical behaviors in the pursuit of completeness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EC0AECB3-52CC-8A58-15B0-EE33269929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94210" y="5136821"/>
            <a:ext cx="3524263" cy="1598684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/>
              <a:t>The work biome</a:t>
            </a:r>
          </a:p>
          <a:p>
            <a:pPr lvl="0"/>
            <a:r>
              <a:rPr lang="en-US"/>
              <a:t>Corporate of Agency culture</a:t>
            </a:r>
          </a:p>
          <a:p>
            <a:pPr lvl="0"/>
            <a:r>
              <a:rPr lang="en-US"/>
              <a:t>Relationships within a team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402A3B11-4F93-EAC3-E74C-3D14166BC6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30041" y="1025048"/>
            <a:ext cx="3524263" cy="1839264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/>
              <a:t>What is accomplished through the tasks</a:t>
            </a:r>
          </a:p>
          <a:p>
            <a:pPr lvl="0"/>
            <a:r>
              <a:rPr lang="en-US"/>
              <a:t>The “want” of the process</a:t>
            </a:r>
          </a:p>
          <a:p>
            <a:pPr lvl="0"/>
            <a:r>
              <a:rPr lang="en-US"/>
              <a:t>These achievements can have business related impacts outside of the solution</a:t>
            </a:r>
          </a:p>
        </p:txBody>
      </p:sp>
      <p:sp>
        <p:nvSpPr>
          <p:cNvPr id="25" name="Text Placeholder 15">
            <a:extLst>
              <a:ext uri="{FF2B5EF4-FFF2-40B4-BE49-F238E27FC236}">
                <a16:creationId xmlns:a16="http://schemas.microsoft.com/office/drawing/2014/main" id="{A06DB792-1444-AA54-A19B-316BFA0273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30041" y="3513912"/>
            <a:ext cx="3524263" cy="1142867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/>
              <a:t>Paint point and challenges that the persona encounters through tasks or environmental interactions</a:t>
            </a:r>
          </a:p>
        </p:txBody>
      </p:sp>
      <p:sp>
        <p:nvSpPr>
          <p:cNvPr id="26" name="Text Placeholder 15">
            <a:extLst>
              <a:ext uri="{FF2B5EF4-FFF2-40B4-BE49-F238E27FC236}">
                <a16:creationId xmlns:a16="http://schemas.microsoft.com/office/drawing/2014/main" id="{0711E7F7-6BD2-8107-52CB-AB438F5530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1172" y="2654013"/>
            <a:ext cx="2022355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</a:lstStyle>
          <a:p>
            <a:pPr lvl="0"/>
            <a:r>
              <a:rPr lang="en-US"/>
              <a:t>NAME </a:t>
            </a:r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4C14CD10-8FBF-C1ED-5DE1-F0A327319E3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1173" y="2881789"/>
            <a:ext cx="2022354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 i="1"/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4597E3B1-2154-9EAD-768F-D3A59B6A3A9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21171" y="3170121"/>
            <a:ext cx="2022353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en-US"/>
              <a:t>Age, Role/Title (if relevant)</a:t>
            </a:r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CAFAE1BC-23AB-23F3-9F0C-080F94F9164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99730" y="3444138"/>
            <a:ext cx="2022353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en-US"/>
              <a:t>City, State</a:t>
            </a:r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B14ED26D-EF0B-4CCA-3A5A-51945CE97E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72728" y="4492585"/>
            <a:ext cx="2022354" cy="130870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About</a:t>
            </a:r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5975C95D-9838-CE98-C0DA-EFD38C90F36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247775" y="6110288"/>
            <a:ext cx="1301750" cy="635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Your logo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56A4A5D6-13A9-8060-1385-FE61782C46C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0101" y="178417"/>
            <a:ext cx="7520979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 flavorful quote inspired from the persona data</a:t>
            </a:r>
          </a:p>
        </p:txBody>
      </p:sp>
      <p:sp>
        <p:nvSpPr>
          <p:cNvPr id="45" name="Picture Placeholder 44">
            <a:extLst>
              <a:ext uri="{FF2B5EF4-FFF2-40B4-BE49-F238E27FC236}">
                <a16:creationId xmlns:a16="http://schemas.microsoft.com/office/drawing/2014/main" id="{14D02BBD-3C9C-0298-45BF-8BC88F7512C0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97297" y="0"/>
            <a:ext cx="2070100" cy="254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Persona Picture</a:t>
            </a:r>
          </a:p>
        </p:txBody>
      </p:sp>
      <p:sp>
        <p:nvSpPr>
          <p:cNvPr id="54" name="Text Placeholder 15">
            <a:extLst>
              <a:ext uri="{FF2B5EF4-FFF2-40B4-BE49-F238E27FC236}">
                <a16:creationId xmlns:a16="http://schemas.microsoft.com/office/drawing/2014/main" id="{C7DFA48D-398D-68EC-D129-37AAE9BB8DE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106335" y="178417"/>
            <a:ext cx="387875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0">
                <a:solidFill>
                  <a:srgbClr val="EF454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55" name="Text Placeholder 15">
            <a:extLst>
              <a:ext uri="{FF2B5EF4-FFF2-40B4-BE49-F238E27FC236}">
                <a16:creationId xmlns:a16="http://schemas.microsoft.com/office/drawing/2014/main" id="{6FFA7860-CCB0-4297-356A-25070EF3047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 rot="10800000">
            <a:off x="11354304" y="190579"/>
            <a:ext cx="387875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0">
                <a:solidFill>
                  <a:srgbClr val="EF454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57" name="SmartArt Placeholder 56">
            <a:extLst>
              <a:ext uri="{FF2B5EF4-FFF2-40B4-BE49-F238E27FC236}">
                <a16:creationId xmlns:a16="http://schemas.microsoft.com/office/drawing/2014/main" id="{7FBD7355-8912-685A-D5F4-A3EDCD393DB6}"/>
              </a:ext>
            </a:extLst>
          </p:cNvPr>
          <p:cNvSpPr>
            <a:spLocks noGrp="1"/>
          </p:cNvSpPr>
          <p:nvPr>
            <p:ph type="dgm" sz="quarter" idx="28" hasCustomPrompt="1"/>
          </p:nvPr>
        </p:nvSpPr>
        <p:spPr>
          <a:xfrm>
            <a:off x="8051760" y="5503985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/>
              <a:t>Slide</a:t>
            </a:r>
          </a:p>
        </p:txBody>
      </p:sp>
      <p:sp>
        <p:nvSpPr>
          <p:cNvPr id="58" name="SmartArt Placeholder 56">
            <a:extLst>
              <a:ext uri="{FF2B5EF4-FFF2-40B4-BE49-F238E27FC236}">
                <a16:creationId xmlns:a16="http://schemas.microsoft.com/office/drawing/2014/main" id="{AEA43209-51E2-41BF-C9F3-93112199E00F}"/>
              </a:ext>
            </a:extLst>
          </p:cNvPr>
          <p:cNvSpPr>
            <a:spLocks noGrp="1"/>
          </p:cNvSpPr>
          <p:nvPr>
            <p:ph type="dgm" sz="quarter" idx="29" hasCustomPrompt="1"/>
          </p:nvPr>
        </p:nvSpPr>
        <p:spPr>
          <a:xfrm>
            <a:off x="8865048" y="5838093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/>
              <a:t>Slide</a:t>
            </a:r>
          </a:p>
        </p:txBody>
      </p:sp>
      <p:sp>
        <p:nvSpPr>
          <p:cNvPr id="59" name="SmartArt Placeholder 56">
            <a:extLst>
              <a:ext uri="{FF2B5EF4-FFF2-40B4-BE49-F238E27FC236}">
                <a16:creationId xmlns:a16="http://schemas.microsoft.com/office/drawing/2014/main" id="{3CA2A79F-4890-4C95-757D-CA9F71B33037}"/>
              </a:ext>
            </a:extLst>
          </p:cNvPr>
          <p:cNvSpPr>
            <a:spLocks noGrp="1"/>
          </p:cNvSpPr>
          <p:nvPr>
            <p:ph type="dgm" sz="quarter" idx="30" hasCustomPrompt="1"/>
          </p:nvPr>
        </p:nvSpPr>
        <p:spPr>
          <a:xfrm>
            <a:off x="8539733" y="6172201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/>
              <a:t>Slide</a:t>
            </a:r>
          </a:p>
        </p:txBody>
      </p:sp>
      <p:sp>
        <p:nvSpPr>
          <p:cNvPr id="60" name="SmartArt Placeholder 56">
            <a:extLst>
              <a:ext uri="{FF2B5EF4-FFF2-40B4-BE49-F238E27FC236}">
                <a16:creationId xmlns:a16="http://schemas.microsoft.com/office/drawing/2014/main" id="{EA18AD57-404D-FA5C-9AC0-A86B97126670}"/>
              </a:ext>
            </a:extLst>
          </p:cNvPr>
          <p:cNvSpPr>
            <a:spLocks noGrp="1"/>
          </p:cNvSpPr>
          <p:nvPr>
            <p:ph type="dgm" sz="quarter" idx="31" hasCustomPrompt="1"/>
          </p:nvPr>
        </p:nvSpPr>
        <p:spPr>
          <a:xfrm>
            <a:off x="9001329" y="6519497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/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170961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BADB00C1-B9D8-5733-899E-16A72D3681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REI LOGO">
            <a:extLst>
              <a:ext uri="{FF2B5EF4-FFF2-40B4-BE49-F238E27FC236}">
                <a16:creationId xmlns:a16="http://schemas.microsoft.com/office/drawing/2014/main" id="{868A26D2-0AF4-0211-34B5-FE78A8128B4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53243" y="6118711"/>
            <a:ext cx="766142" cy="618022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D2DC33E4-CDD5-45D9-B531-DF5E9768D6C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318" y="3429000"/>
            <a:ext cx="1905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10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14ACC86-A7D8-6DA7-2F24-797CE7540A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99DDD-A337-9A33-F900-01D8AC809C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8605F5-A86A-76BF-3303-6BDD155BC86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73C0E3-3260-42EA-3D81-98FCBF7DA2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32AC46-26B8-6720-BB0D-DBDDE9F725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E7E56F6-D964-20BF-1BED-64A8DBA26B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A1F714A-8EDE-789A-58A1-EA7323E27E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E4FC5C1-30A5-09AA-05B8-78359261E31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CDADBDE-A59E-8F57-43ED-5E8759639A7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6B7F80-A9C3-7EA1-CF25-1D4ED0EDDD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18FEB19-3A89-5409-7B5C-A4C1AABAA99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FF1F693-F059-9DE3-A1C2-3E73314E0F6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EE0F99C-5443-8A80-EC30-B13B9747F6C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1F94168-336C-F364-5AD4-4533EB9199F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C2F339A-E730-72C4-1548-CD3DF661B2B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8D9F21E5-BE4F-FDF6-3E4C-2F98CE9377A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89ACDA4-71E8-14E5-01AE-C9D29154888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7B75BBF-BF45-B942-3A9C-174803AFE9C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SmartArt Placeholder 19">
            <a:extLst>
              <a:ext uri="{FF2B5EF4-FFF2-40B4-BE49-F238E27FC236}">
                <a16:creationId xmlns:a16="http://schemas.microsoft.com/office/drawing/2014/main" id="{A63F2417-9E98-1894-B52C-108B1B2F4BF6}"/>
              </a:ext>
            </a:extLst>
          </p:cNvPr>
          <p:cNvSpPr>
            <a:spLocks noGrp="1"/>
          </p:cNvSpPr>
          <p:nvPr>
            <p:ph type="dgm" sz="quarter" idx="28"/>
          </p:nvPr>
        </p:nvSpPr>
        <p:spPr>
          <a:xfrm>
            <a:off x="9567822" y="5511922"/>
            <a:ext cx="494364" cy="123092"/>
          </a:xfrm>
        </p:spPr>
      </p:sp>
      <p:sp>
        <p:nvSpPr>
          <p:cNvPr id="21" name="SmartArt Placeholder 20">
            <a:extLst>
              <a:ext uri="{FF2B5EF4-FFF2-40B4-BE49-F238E27FC236}">
                <a16:creationId xmlns:a16="http://schemas.microsoft.com/office/drawing/2014/main" id="{B1A42AE0-A79C-6F8F-D785-8B18E74F8440}"/>
              </a:ext>
            </a:extLst>
          </p:cNvPr>
          <p:cNvSpPr>
            <a:spLocks noGrp="1"/>
          </p:cNvSpPr>
          <p:nvPr>
            <p:ph type="dgm" sz="quarter" idx="29"/>
          </p:nvPr>
        </p:nvSpPr>
        <p:spPr/>
      </p:sp>
      <p:sp>
        <p:nvSpPr>
          <p:cNvPr id="22" name="SmartArt Placeholder 21">
            <a:extLst>
              <a:ext uri="{FF2B5EF4-FFF2-40B4-BE49-F238E27FC236}">
                <a16:creationId xmlns:a16="http://schemas.microsoft.com/office/drawing/2014/main" id="{9EA986CA-0358-67FC-8B99-07391BDE5D58}"/>
              </a:ext>
            </a:extLst>
          </p:cNvPr>
          <p:cNvSpPr>
            <a:spLocks noGrp="1"/>
          </p:cNvSpPr>
          <p:nvPr>
            <p:ph type="dgm" sz="quarter" idx="30"/>
          </p:nvPr>
        </p:nvSpPr>
        <p:spPr/>
      </p:sp>
      <p:sp>
        <p:nvSpPr>
          <p:cNvPr id="23" name="SmartArt Placeholder 22">
            <a:extLst>
              <a:ext uri="{FF2B5EF4-FFF2-40B4-BE49-F238E27FC236}">
                <a16:creationId xmlns:a16="http://schemas.microsoft.com/office/drawing/2014/main" id="{D74F9447-2D65-BF36-4FEA-111E35329971}"/>
              </a:ext>
            </a:extLst>
          </p:cNvPr>
          <p:cNvSpPr>
            <a:spLocks noGrp="1"/>
          </p:cNvSpPr>
          <p:nvPr>
            <p:ph type="dgm" sz="quarter" idx="31"/>
          </p:nvPr>
        </p:nvSpPr>
        <p:spPr/>
      </p:sp>
    </p:spTree>
    <p:extLst>
      <p:ext uri="{BB962C8B-B14F-4D97-AF65-F5344CB8AC3E}">
        <p14:creationId xmlns:p14="http://schemas.microsoft.com/office/powerpoint/2010/main" val="2890829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d0fbf4-e27c-4bca-af23-cdc927ecdd47">
      <Terms xmlns="http://schemas.microsoft.com/office/infopath/2007/PartnerControls"/>
    </lcf76f155ced4ddcb4097134ff3c332f>
    <TaxCatchAll xmlns="0bf4566d-9e4f-4fae-84fa-2356caba202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D0B3FF18CBB0459307830A93F49913" ma:contentTypeVersion="16" ma:contentTypeDescription="Create a new document." ma:contentTypeScope="" ma:versionID="c948bfaaacb16d448d8dc37692226652">
  <xsd:schema xmlns:xsd="http://www.w3.org/2001/XMLSchema" xmlns:xs="http://www.w3.org/2001/XMLSchema" xmlns:p="http://schemas.microsoft.com/office/2006/metadata/properties" xmlns:ns2="86d0fbf4-e27c-4bca-af23-cdc927ecdd47" xmlns:ns3="0bf4566d-9e4f-4fae-84fa-2356caba2025" targetNamespace="http://schemas.microsoft.com/office/2006/metadata/properties" ma:root="true" ma:fieldsID="082726df27e1b89664d3ef04d03a9feb" ns2:_="" ns3:_="">
    <xsd:import namespace="86d0fbf4-e27c-4bca-af23-cdc927ecdd47"/>
    <xsd:import namespace="0bf4566d-9e4f-4fae-84fa-2356caba20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d0fbf4-e27c-4bca-af23-cdc927ecdd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0d1067b-a10f-432f-9e13-3290c17334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4566d-9e4f-4fae-84fa-2356caba202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542b3a5-3db5-4f2f-82cd-518b1d69e87b}" ma:internalName="TaxCatchAll" ma:showField="CatchAllData" ma:web="0bf4566d-9e4f-4fae-84fa-2356caba20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2B516C-A619-4483-B177-B5DED9FA0FA5}">
  <ds:schemaRefs>
    <ds:schemaRef ds:uri="ea268a5e-3951-4ae4-bf67-d3572ee40be9"/>
    <ds:schemaRef ds:uri="efbd936c-e040-40bf-bc98-8056b73541ae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D9837B-D98D-4D57-8B1B-D29A8EF55C57}"/>
</file>

<file path=customXml/itemProps3.xml><?xml version="1.0" encoding="utf-8"?>
<ds:datastoreItem xmlns:ds="http://schemas.openxmlformats.org/officeDocument/2006/customXml" ds:itemID="{7FDD8250-EBC0-4AA1-B2F9-87AC49E27D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Jeimy Rodriguez</dc:creator>
  <cp:lastModifiedBy>Ashley Keeton</cp:lastModifiedBy>
  <cp:revision>2</cp:revision>
  <dcterms:created xsi:type="dcterms:W3CDTF">2022-09-12T16:29:59Z</dcterms:created>
  <dcterms:modified xsi:type="dcterms:W3CDTF">2022-11-18T14:16:10Z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0x0101009DD0B3FF18CBB0459307830A93F49913</vt:lpwstr>
  </property>
  <property fmtid="{D5CDD505-2E9C-101B-9397-08002B2CF9AE}" pid="3" name="MediaServiceImageTags">
    <vt:lpwstr/>
  </property>
</Properties>
</file>