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549"/>
    <a:srgbClr val="EF45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19F76-4E90-4F26-B69B-A3B2AFEC2021}" v="1" dt="2022-09-21T15:25:45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40"/>
    <p:restoredTop sz="96327"/>
  </p:normalViewPr>
  <p:slideViewPr>
    <p:cSldViewPr snapToGrid="0">
      <p:cViewPr varScale="1">
        <p:scale>
          <a:sx n="91" d="100"/>
          <a:sy n="91" d="100"/>
        </p:scale>
        <p:origin x="5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D48521E-2056-523A-F26A-57BE6E82E0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26778" y="95353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Race, marital/family status, language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3B2F34FC-AE2E-F1FA-9AFC-6BEC75D406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26778" y="1236995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Formal/informal education level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1CF86BD-F9B5-EF19-43D7-BC67EA1470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26778" y="1515554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Industry, experience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8E36C8C1-8F68-5404-50D4-1BB662184B2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6778" y="1788057"/>
            <a:ext cx="2658308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en-US" dirty="0"/>
              <a:t>Compensation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FC07AA0-E5AC-DBB8-03B9-014A9603BB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94210" y="2569592"/>
            <a:ext cx="3524263" cy="98390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Purpose for interactions with the solution</a:t>
            </a:r>
          </a:p>
          <a:p>
            <a:pPr lvl="0"/>
            <a:r>
              <a:rPr lang="en-US" dirty="0"/>
              <a:t>General frequent or infrequent work action executed to achieve their goals</a:t>
            </a:r>
          </a:p>
          <a:p>
            <a:pPr lvl="0"/>
            <a:r>
              <a:rPr lang="en-US" dirty="0"/>
              <a:t>Typical behaviors in the pursuit of completeness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EC0AECB3-52CC-8A58-15B0-EE33269929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94210" y="5342445"/>
            <a:ext cx="3524263" cy="1393059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Habits and routines that the persona participates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402A3B11-4F93-EAC3-E74C-3D14166BC6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30041" y="1005798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What is accomplished through the tasks</a:t>
            </a:r>
          </a:p>
          <a:p>
            <a:pPr lvl="0"/>
            <a:r>
              <a:rPr lang="en-US" dirty="0"/>
              <a:t>The “want” of the process</a:t>
            </a:r>
          </a:p>
          <a:p>
            <a:pPr lvl="0"/>
            <a:r>
              <a:rPr lang="en-US" dirty="0"/>
              <a:t>These achievements can have business related impacts outside of the solution</a:t>
            </a:r>
          </a:p>
        </p:txBody>
      </p:sp>
      <p:sp>
        <p:nvSpPr>
          <p:cNvPr id="25" name="Text Placeholder 15">
            <a:extLst>
              <a:ext uri="{FF2B5EF4-FFF2-40B4-BE49-F238E27FC236}">
                <a16:creationId xmlns:a16="http://schemas.microsoft.com/office/drawing/2014/main" id="{A06DB792-1444-AA54-A19B-316BFA0273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30041" y="2517083"/>
            <a:ext cx="3524263" cy="911918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Paint point and challenges that the persona encounters through tasks or environmental interactions</a:t>
            </a:r>
          </a:p>
        </p:txBody>
      </p:sp>
      <p:sp>
        <p:nvSpPr>
          <p:cNvPr id="26" name="Text Placeholder 15">
            <a:extLst>
              <a:ext uri="{FF2B5EF4-FFF2-40B4-BE49-F238E27FC236}">
                <a16:creationId xmlns:a16="http://schemas.microsoft.com/office/drawing/2014/main" id="{0711E7F7-6BD2-8107-52CB-AB438F55303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1172" y="2654013"/>
            <a:ext cx="2022355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 b="1"/>
            </a:lvl1pPr>
          </a:lstStyle>
          <a:p>
            <a:pPr lvl="0"/>
            <a:r>
              <a:rPr lang="en-US" dirty="0"/>
              <a:t>NAME </a:t>
            </a:r>
          </a:p>
        </p:txBody>
      </p:sp>
      <p:sp>
        <p:nvSpPr>
          <p:cNvPr id="27" name="Text Placeholder 15">
            <a:extLst>
              <a:ext uri="{FF2B5EF4-FFF2-40B4-BE49-F238E27FC236}">
                <a16:creationId xmlns:a16="http://schemas.microsoft.com/office/drawing/2014/main" id="{4C14CD10-8FBF-C1ED-5DE1-F0A327319E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1173" y="2881789"/>
            <a:ext cx="2022354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1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8" name="Text Placeholder 15">
            <a:extLst>
              <a:ext uri="{FF2B5EF4-FFF2-40B4-BE49-F238E27FC236}">
                <a16:creationId xmlns:a16="http://schemas.microsoft.com/office/drawing/2014/main" id="{4597E3B1-2154-9EAD-768F-D3A59B6A3A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21171" y="3170121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 dirty="0"/>
              <a:t>Age, Role/Title (if relevant)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CAFAE1BC-23AB-23F3-9F0C-080F94F9164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99730" y="3444138"/>
            <a:ext cx="2022353" cy="18772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</a:lstStyle>
          <a:p>
            <a:pPr lvl="0"/>
            <a:r>
              <a:rPr lang="en-US" dirty="0"/>
              <a:t>City, State</a:t>
            </a:r>
          </a:p>
        </p:txBody>
      </p:sp>
      <p:sp>
        <p:nvSpPr>
          <p:cNvPr id="30" name="Text Placeholder 15">
            <a:extLst>
              <a:ext uri="{FF2B5EF4-FFF2-40B4-BE49-F238E27FC236}">
                <a16:creationId xmlns:a16="http://schemas.microsoft.com/office/drawing/2014/main" id="{B14ED26D-EF0B-4CCA-3A5A-51945CE97E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2728" y="4492585"/>
            <a:ext cx="2022354" cy="130870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About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5975C95D-9838-CE98-C0DA-EFD38C90F36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247775" y="6110288"/>
            <a:ext cx="1301750" cy="63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56A4A5D6-13A9-8060-1385-FE61782C46C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0101" y="178417"/>
            <a:ext cx="7520979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 flavorful quote inspired from the persona data</a:t>
            </a:r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14D02BBD-3C9C-0298-45BF-8BC88F7512C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297297" y="0"/>
            <a:ext cx="2070100" cy="2540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Persona Picture</a:t>
            </a:r>
          </a:p>
        </p:txBody>
      </p:sp>
      <p:sp>
        <p:nvSpPr>
          <p:cNvPr id="54" name="Text Placeholder 15">
            <a:extLst>
              <a:ext uri="{FF2B5EF4-FFF2-40B4-BE49-F238E27FC236}">
                <a16:creationId xmlns:a16="http://schemas.microsoft.com/office/drawing/2014/main" id="{C7DFA48D-398D-68EC-D129-37AAE9BB8DE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06335" y="178417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5" name="Text Placeholder 15">
            <a:extLst>
              <a:ext uri="{FF2B5EF4-FFF2-40B4-BE49-F238E27FC236}">
                <a16:creationId xmlns:a16="http://schemas.microsoft.com/office/drawing/2014/main" id="{6FFA7860-CCB0-4297-356A-25070EF3047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 rot="10800000">
            <a:off x="11354304" y="190579"/>
            <a:ext cx="387875" cy="2212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i="0">
                <a:solidFill>
                  <a:srgbClr val="EF454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57" name="SmartArt Placeholder 56">
            <a:extLst>
              <a:ext uri="{FF2B5EF4-FFF2-40B4-BE49-F238E27FC236}">
                <a16:creationId xmlns:a16="http://schemas.microsoft.com/office/drawing/2014/main" id="{7FBD7355-8912-685A-D5F4-A3EDCD393DB6}"/>
              </a:ext>
            </a:extLst>
          </p:cNvPr>
          <p:cNvSpPr>
            <a:spLocks noGrp="1"/>
          </p:cNvSpPr>
          <p:nvPr>
            <p:ph type="dgm" sz="quarter" idx="28" hasCustomPrompt="1"/>
          </p:nvPr>
        </p:nvSpPr>
        <p:spPr>
          <a:xfrm>
            <a:off x="8051760" y="5503985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58" name="SmartArt Placeholder 56">
            <a:extLst>
              <a:ext uri="{FF2B5EF4-FFF2-40B4-BE49-F238E27FC236}">
                <a16:creationId xmlns:a16="http://schemas.microsoft.com/office/drawing/2014/main" id="{AEA43209-51E2-41BF-C9F3-93112199E00F}"/>
              </a:ext>
            </a:extLst>
          </p:cNvPr>
          <p:cNvSpPr>
            <a:spLocks noGrp="1"/>
          </p:cNvSpPr>
          <p:nvPr>
            <p:ph type="dgm" sz="quarter" idx="29" hasCustomPrompt="1"/>
          </p:nvPr>
        </p:nvSpPr>
        <p:spPr>
          <a:xfrm>
            <a:off x="8865048" y="5838093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59" name="SmartArt Placeholder 56">
            <a:extLst>
              <a:ext uri="{FF2B5EF4-FFF2-40B4-BE49-F238E27FC236}">
                <a16:creationId xmlns:a16="http://schemas.microsoft.com/office/drawing/2014/main" id="{3CA2A79F-4890-4C95-757D-CA9F71B33037}"/>
              </a:ext>
            </a:extLst>
          </p:cNvPr>
          <p:cNvSpPr>
            <a:spLocks noGrp="1"/>
          </p:cNvSpPr>
          <p:nvPr>
            <p:ph type="dgm" sz="quarter" idx="30" hasCustomPrompt="1"/>
          </p:nvPr>
        </p:nvSpPr>
        <p:spPr>
          <a:xfrm>
            <a:off x="8539733" y="6172201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60" name="SmartArt Placeholder 56">
            <a:extLst>
              <a:ext uri="{FF2B5EF4-FFF2-40B4-BE49-F238E27FC236}">
                <a16:creationId xmlns:a16="http://schemas.microsoft.com/office/drawing/2014/main" id="{EA18AD57-404D-FA5C-9AC0-A86B97126670}"/>
              </a:ext>
            </a:extLst>
          </p:cNvPr>
          <p:cNvSpPr>
            <a:spLocks noGrp="1"/>
          </p:cNvSpPr>
          <p:nvPr>
            <p:ph type="dgm" sz="quarter" idx="31" hasCustomPrompt="1"/>
          </p:nvPr>
        </p:nvSpPr>
        <p:spPr>
          <a:xfrm>
            <a:off x="9001329" y="6519497"/>
            <a:ext cx="494364" cy="123092"/>
          </a:xfrm>
          <a:prstGeom prst="roundRect">
            <a:avLst/>
          </a:prstGeom>
          <a:solidFill>
            <a:srgbClr val="112549"/>
          </a:solidFill>
        </p:spPr>
        <p:txBody>
          <a:bodyPr anchor="ctr"/>
          <a:lstStyle>
            <a:lvl1pPr marL="0" indent="0">
              <a:buNone/>
              <a:defRPr sz="800">
                <a:solidFill>
                  <a:srgbClr val="112549"/>
                </a:solidFill>
              </a:defRPr>
            </a:lvl1pPr>
          </a:lstStyle>
          <a:p>
            <a:r>
              <a:rPr lang="en-US" dirty="0"/>
              <a:t>Slide</a:t>
            </a:r>
          </a:p>
        </p:txBody>
      </p:sp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1939496F-09E9-896F-C083-F3243114432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830041" y="3970379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Outside interests and motivations unrelated to the work based motivation of the persona</a:t>
            </a:r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EA808CD1-33AB-E907-2DF0-97A687F78C5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469797" y="3970379"/>
            <a:ext cx="3524263" cy="984265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</a:lstStyle>
          <a:p>
            <a:pPr lvl="0"/>
            <a:r>
              <a:rPr lang="en-US" dirty="0"/>
              <a:t>The work biome</a:t>
            </a:r>
          </a:p>
          <a:p>
            <a:pPr lvl="0"/>
            <a:r>
              <a:rPr lang="en-US" dirty="0"/>
              <a:t>Corporate of Agency culture</a:t>
            </a:r>
          </a:p>
          <a:p>
            <a:pPr lvl="0"/>
            <a:r>
              <a:rPr lang="en-US" dirty="0"/>
              <a:t>Relationships within a team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6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BADB00C1-B9D8-5733-899E-16A72D3681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REI LOGO">
            <a:extLst>
              <a:ext uri="{FF2B5EF4-FFF2-40B4-BE49-F238E27FC236}">
                <a16:creationId xmlns:a16="http://schemas.microsoft.com/office/drawing/2014/main" id="{868A26D2-0AF4-0211-34B5-FE78A8128B4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3243" y="6118711"/>
            <a:ext cx="766142" cy="618022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D2DC33E4-CDD5-45D9-B531-DF5E9768D6C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18" y="3429000"/>
            <a:ext cx="1905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0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C29498-A5BE-D39F-A129-54DE718552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9DED5-647C-3506-C3C5-50190784F4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AD08C-1A72-076D-C974-F78DEE52D1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F57C16-86A6-5B7E-85AC-4101B41423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E276479-B045-E2D0-02EF-7327262447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F2D4BB-07C7-815D-664A-7532B8F7D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A409DA-8606-2374-8F9C-7C77B3224A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72BF28-38FB-D588-D68A-F9714725E8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F744F1E-71FC-3640-6757-E26B781BDF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017F491-C504-B3AD-C835-789B5272A3F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009BC4B-793E-D50D-6A28-DE580F688E7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D1164E8-1B08-88DD-5B1E-D4E97FA1D74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42B2493-24B8-4013-532A-A8FF696AE6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802B9C9-0503-F52D-4447-906E919F623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6FC9-AA39-7F34-9C17-2795BF0105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BEEAC93-FDA0-22F2-B179-01A5E5A271E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39485C3-0576-DC5F-D220-58B81892275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ADC28E7-18AB-87C0-4562-6A5ED6FF872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SmartArt Placeholder 19">
            <a:extLst>
              <a:ext uri="{FF2B5EF4-FFF2-40B4-BE49-F238E27FC236}">
                <a16:creationId xmlns:a16="http://schemas.microsoft.com/office/drawing/2014/main" id="{4D1A0547-FA58-6E72-5463-802DDEA5B8B8}"/>
              </a:ext>
            </a:extLst>
          </p:cNvPr>
          <p:cNvSpPr>
            <a:spLocks noGrp="1"/>
          </p:cNvSpPr>
          <p:nvPr>
            <p:ph type="dgm" sz="quarter" idx="28"/>
          </p:nvPr>
        </p:nvSpPr>
        <p:spPr>
          <a:xfrm>
            <a:off x="9731624" y="5495326"/>
            <a:ext cx="494364" cy="123092"/>
          </a:xfrm>
        </p:spPr>
      </p:sp>
      <p:sp>
        <p:nvSpPr>
          <p:cNvPr id="21" name="SmartArt Placeholder 20">
            <a:extLst>
              <a:ext uri="{FF2B5EF4-FFF2-40B4-BE49-F238E27FC236}">
                <a16:creationId xmlns:a16="http://schemas.microsoft.com/office/drawing/2014/main" id="{2C882997-D2C9-7CD9-0180-7A00153BE2B2}"/>
              </a:ext>
            </a:extLst>
          </p:cNvPr>
          <p:cNvSpPr>
            <a:spLocks noGrp="1"/>
          </p:cNvSpPr>
          <p:nvPr>
            <p:ph type="dgm" sz="quarter" idx="29"/>
          </p:nvPr>
        </p:nvSpPr>
        <p:spPr/>
      </p:sp>
      <p:sp>
        <p:nvSpPr>
          <p:cNvPr id="22" name="SmartArt Placeholder 21">
            <a:extLst>
              <a:ext uri="{FF2B5EF4-FFF2-40B4-BE49-F238E27FC236}">
                <a16:creationId xmlns:a16="http://schemas.microsoft.com/office/drawing/2014/main" id="{D17367B6-A1D9-8BF3-588E-DFE069493385}"/>
              </a:ext>
            </a:extLst>
          </p:cNvPr>
          <p:cNvSpPr>
            <a:spLocks noGrp="1"/>
          </p:cNvSpPr>
          <p:nvPr>
            <p:ph type="dgm" sz="quarter" idx="30"/>
          </p:nvPr>
        </p:nvSpPr>
        <p:spPr/>
      </p:sp>
      <p:sp>
        <p:nvSpPr>
          <p:cNvPr id="23" name="SmartArt Placeholder 22">
            <a:extLst>
              <a:ext uri="{FF2B5EF4-FFF2-40B4-BE49-F238E27FC236}">
                <a16:creationId xmlns:a16="http://schemas.microsoft.com/office/drawing/2014/main" id="{9CD9AEEC-2A58-10A7-ECE1-FB9D71F2183D}"/>
              </a:ext>
            </a:extLst>
          </p:cNvPr>
          <p:cNvSpPr>
            <a:spLocks noGrp="1"/>
          </p:cNvSpPr>
          <p:nvPr>
            <p:ph type="dgm" sz="quarter" idx="31"/>
          </p:nvPr>
        </p:nvSpPr>
        <p:spPr/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8995490-AF46-7C98-D3B1-6AACEB27D4C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25BF2F20-CB62-B0CD-B61C-42864F1AA84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4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d0fbf4-e27c-4bca-af23-cdc927ecdd47">
      <Terms xmlns="http://schemas.microsoft.com/office/infopath/2007/PartnerControls"/>
    </lcf76f155ced4ddcb4097134ff3c332f>
    <TaxCatchAll xmlns="0bf4566d-9e4f-4fae-84fa-2356caba202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0B3FF18CBB0459307830A93F49913" ma:contentTypeVersion="16" ma:contentTypeDescription="Create a new document." ma:contentTypeScope="" ma:versionID="c948bfaaacb16d448d8dc37692226652">
  <xsd:schema xmlns:xsd="http://www.w3.org/2001/XMLSchema" xmlns:xs="http://www.w3.org/2001/XMLSchema" xmlns:p="http://schemas.microsoft.com/office/2006/metadata/properties" xmlns:ns2="86d0fbf4-e27c-4bca-af23-cdc927ecdd47" xmlns:ns3="0bf4566d-9e4f-4fae-84fa-2356caba2025" targetNamespace="http://schemas.microsoft.com/office/2006/metadata/properties" ma:root="true" ma:fieldsID="082726df27e1b89664d3ef04d03a9feb" ns2:_="" ns3:_="">
    <xsd:import namespace="86d0fbf4-e27c-4bca-af23-cdc927ecdd47"/>
    <xsd:import namespace="0bf4566d-9e4f-4fae-84fa-2356caba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fbf4-e27c-4bca-af23-cdc927ecd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4566d-9e4f-4fae-84fa-2356caba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42b3a5-3db5-4f2f-82cd-518b1d69e87b}" ma:internalName="TaxCatchAll" ma:showField="CatchAllData" ma:web="0bf4566d-9e4f-4fae-84fa-2356caba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BA9737-AEBC-440B-A5CD-ACEA5D5560A3}">
  <ds:schemaRefs>
    <ds:schemaRef ds:uri="http://schemas.microsoft.com/office/2006/metadata/properties"/>
    <ds:schemaRef ds:uri="http://schemas.microsoft.com/office/infopath/2007/PartnerControls"/>
    <ds:schemaRef ds:uri="ea268a5e-3951-4ae4-bf67-d3572ee40be9"/>
    <ds:schemaRef ds:uri="efbd936c-e040-40bf-bc98-8056b73541ae"/>
  </ds:schemaRefs>
</ds:datastoreItem>
</file>

<file path=customXml/itemProps2.xml><?xml version="1.0" encoding="utf-8"?>
<ds:datastoreItem xmlns:ds="http://schemas.openxmlformats.org/officeDocument/2006/customXml" ds:itemID="{E6C0C514-154C-4E86-B7F7-522A7973E4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EDEDBA-DFA2-4E80-ACC3-5BDEF218C25B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18</cp:revision>
  <dcterms:created xsi:type="dcterms:W3CDTF">2022-09-12T16:29:59Z</dcterms:created>
  <dcterms:modified xsi:type="dcterms:W3CDTF">2022-11-18T14:15:26Z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0x0101009DD0B3FF18CBB0459307830A93F49913</vt:lpwstr>
  </property>
  <property fmtid="{D5CDD505-2E9C-101B-9397-08002B2CF9AE}" pid="3" name="MediaServiceImageTags">
    <vt:lpwstr/>
  </property>
</Properties>
</file>